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wi0Ss7XhmCkp7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educational-program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udvsem.ru/information/pages/support-employment.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faq/login/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zrodina_ae\Downloads\Институт дополнительного образо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6000" dirty="0"/>
          </a:p>
        </p:txBody>
      </p:sp>
      <p:pic>
        <p:nvPicPr>
          <p:cNvPr id="22530" name="Picture 2" descr="C:\Users\bezrodina_ae\Downloads\07-06-2022_04-58-50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7472988" cy="36562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72816"/>
            <a:ext cx="77946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Убедитесь, что вы выбрали программу правильно.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Выберите форму обучения.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Обращаем внимание, что формат обучения «Очный с использованием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дистанционных технологий» подразумевается только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онлан-обучение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Это значит, что вам не нужно будет посещать образовательную организацию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ezrodina_ae\Downloads\07-06-2022_04-58-50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7125215" cy="3585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33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Поставьте галочки напротив положений и нажмите на кнопку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«Отправить заявку».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42493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В 2022 году в Омской области органами службы занятости в рамках федерального проекта «Содействие занятости» Национального проекта «Демография» за счет средств федерального бюджета организуется обучение следующих категорий граждан:</a:t>
            </a:r>
          </a:p>
          <a:p>
            <a:pPr algn="just"/>
            <a:r>
              <a:rPr lang="ru-RU" sz="1400" dirty="0" smtClean="0"/>
              <a:t>-граждан, ищущих работу, включая безработных;</a:t>
            </a:r>
          </a:p>
          <a:p>
            <a:pPr algn="just"/>
            <a:r>
              <a:rPr lang="ru-RU" sz="1400" dirty="0" smtClean="0"/>
              <a:t>-граждан в возрасте 50 лет и старше, граждан </a:t>
            </a:r>
            <a:r>
              <a:rPr lang="ru-RU" sz="1400" dirty="0" err="1" smtClean="0"/>
              <a:t>предпенсионного</a:t>
            </a:r>
            <a:r>
              <a:rPr lang="ru-RU" sz="1400" dirty="0" smtClean="0"/>
              <a:t> возраста;</a:t>
            </a:r>
          </a:p>
          <a:p>
            <a:pPr algn="just"/>
            <a:r>
              <a:rPr lang="ru-RU" sz="1400" dirty="0" smtClean="0"/>
              <a:t>-женщин, находящихся в отпуске по уходу за ребенком до достижения им возраста 3 лет;</a:t>
            </a:r>
          </a:p>
          <a:p>
            <a:pPr algn="just"/>
            <a:r>
              <a:rPr lang="ru-RU" sz="1400" dirty="0" smtClean="0"/>
              <a:t>-женщин, не состоящих в трудовых отношениях  и имеющих детей дошкольного возраста (от 0 до 7 лет включительно);</a:t>
            </a:r>
          </a:p>
          <a:p>
            <a:pPr algn="just"/>
            <a:r>
              <a:rPr lang="ru-RU" sz="1400" dirty="0" smtClean="0"/>
              <a:t>-безработных граждан, зарегистрированных в службе занятости;</a:t>
            </a:r>
          </a:p>
          <a:p>
            <a:pPr algn="just"/>
            <a:r>
              <a:rPr lang="ru-RU" sz="1400" dirty="0" smtClean="0"/>
              <a:t>-молодежи в возрасте до 35 лет включительно, относящейся к определенным категориям.</a:t>
            </a:r>
          </a:p>
          <a:p>
            <a:pPr algn="just"/>
            <a:r>
              <a:rPr lang="ru-RU" sz="1400" dirty="0" smtClean="0"/>
              <a:t>	С полным перечнем требований можно ознакомиться, перейдя по ссылке: </a:t>
            </a:r>
            <a:r>
              <a:rPr lang="ru-RU" sz="1400" dirty="0" smtClean="0">
                <a:hlinkClick r:id="rId2"/>
              </a:rPr>
              <a:t>https://disk.yandex.ru/i/wi0Ss7XhmCkp7g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	Мероприятие регламентируется постановлением Правительства Российской Федерации от 13.03.2021 № 369 «О предоставлении грантов в форме субсидий из федерального бюджета некоммерческим организациям на реализацию мероприятий по организации профессионального обучения и дополнительного профессионального образования отдельных категорий граждан в рамках федерального проекта «Содействие занятости» Национального проекта «Демография».</a:t>
            </a:r>
          </a:p>
          <a:p>
            <a:pPr algn="just"/>
            <a:r>
              <a:rPr lang="ru-RU" sz="1400" dirty="0" smtClean="0"/>
              <a:t>	Цель данного обучения направлена на содействие помощи гражданам в повышении квалификации и </a:t>
            </a:r>
            <a:r>
              <a:rPr lang="ru-RU" sz="1400" dirty="0" err="1" smtClean="0"/>
              <a:t>востребованности</a:t>
            </a:r>
            <a:r>
              <a:rPr lang="ru-RU" sz="1400" dirty="0" smtClean="0"/>
              <a:t> на рынке труда, на возможность сменить профессию или открыть свое дело в качестве ИП или </a:t>
            </a:r>
            <a:r>
              <a:rPr lang="ru-RU" sz="1400" dirty="0" err="1" smtClean="0"/>
              <a:t>самозанятости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	При обучении и переквалификации немалое внимание уделяется и потребностям работодателей. Обучающиеся, завершившие  образовательную программу и получившие документ о квалификации, должны быть востребованы на текущем рынке. Работодатель в рамках данного проекта сможет подобрать сотрудника с новыми компетенциями, исходя из собственных запросов и требований, (программа профессиональной переподготовки), повысить квалификацию собственных работников (программа повышения квалификации).</a:t>
            </a:r>
          </a:p>
          <a:p>
            <a:pPr algn="just"/>
            <a:r>
              <a:rPr lang="ru-RU" sz="1400" dirty="0" smtClean="0"/>
              <a:t>	Участвуя в программе "Содействие занятости" работодатель сможет искать сотрудников и отправлять отклики на резюме, размещать вакансии и при необходимости их редактировать, связываться с соискателями и приглашать понравившихся кандидатов на работу.</a:t>
            </a:r>
          </a:p>
          <a:p>
            <a:pPr algn="just"/>
            <a:r>
              <a:rPr lang="ru-RU" sz="1400" dirty="0" smtClean="0"/>
              <a:t>	Обучение в Омской области будет осуществляться официальным партнёром оператора федерального проекта «Содействие занятости» ФГБОУ ВО «</a:t>
            </a:r>
            <a:r>
              <a:rPr lang="ru-RU" sz="1400" dirty="0" err="1" smtClean="0"/>
              <a:t>СибАДИ</a:t>
            </a:r>
            <a:r>
              <a:rPr lang="ru-RU" sz="1400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4544" y="0"/>
            <a:ext cx="9900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Программы ДПО, реализуемые ФГБОУ ВО «</a:t>
            </a:r>
            <a:r>
              <a:rPr lang="ru-RU" sz="1400" dirty="0" err="1" smtClean="0"/>
              <a:t>СибАДИ</a:t>
            </a:r>
            <a:r>
              <a:rPr lang="ru-RU" sz="1400" dirty="0" smtClean="0"/>
              <a:t>» в рамках проекта "Содействие занятости":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1" y="332661"/>
          <a:ext cx="8784975" cy="6402506"/>
        </p:xfrm>
        <a:graphic>
          <a:graphicData uri="http://schemas.openxmlformats.org/drawingml/2006/table">
            <a:tbl>
              <a:tblPr/>
              <a:tblGrid>
                <a:gridCol w="749943"/>
                <a:gridCol w="5855031"/>
                <a:gridCol w="2180001"/>
              </a:tblGrid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Программа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Объем, ч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Обеспечение безопасности и организация движения автомобильного транспорта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Техническая эксплуатация многоквартирных домов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Инженерно-геодезические изыскания в строительстве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Диагностирование электронных систем управления автомобильных двигателей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Технологии информационного моделирования в строительстве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Основы автоэлектрики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Консультант по вопросам безопасности перевозки опасных грузов автомобильным транспортом в области международных автомобильных перевозок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Техническое состояние автотранспортных средств. Обеспечения безопасности дорожного движения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Повышения квалификации уполномоченных на проведение осмотра транспортных средств лиц специализированных организаций, участвующих в государственной регистрации транспортных средств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214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Эксперт по техническому контролю и диагностике автомототранспортных средств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водителей транспортных средств категории «В», «С» для управления транспортными средствами, оборудованными устройствами для подачи специальных световых и звуковых сигналов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Ценообразование и сметное дело с использованием программного комплекса «Гранд смета»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Профессиональная переподготовка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Обеспечение безопасности и организация движения автомобильного транспорта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Нефтегазовое дело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Автомобильные дороги и аэродромы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1515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Промышленное и гражданское строительство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Теплогазоснабжение и вентиляция в сфере проектирования, строительства и эксплуатации объектов капитального строительства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Профессиональная переподготовка педагогических работников по обучению водителей транспортных средств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3775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Диспетчер автомобильного и городского электрического транспорта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39594" marR="39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Перед началом обучения образовательные организации заключают с гражданами договоры, предусматривающие обязательства граждан по трудоустройству (сохранение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</a:rPr>
              <a:t>звнятости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	После завершения обучения граждане должны выполнить данные обязательства по сохранению занятости на прежнем рабочем месте или при трудоустройстве на новое рабочее место.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               Вид договоров между организацией, осуществляющей образовательную деятельность и слушателем: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908720"/>
          <a:ext cx="8568952" cy="5400601"/>
        </p:xfrm>
        <a:graphic>
          <a:graphicData uri="http://schemas.openxmlformats.org/drawingml/2006/table">
            <a:tbl>
              <a:tblPr/>
              <a:tblGrid>
                <a:gridCol w="1712900"/>
                <a:gridCol w="1714013"/>
                <a:gridCol w="1714013"/>
                <a:gridCol w="1714013"/>
                <a:gridCol w="1714013"/>
              </a:tblGrid>
              <a:tr h="1578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595630" marR="278130" indent="-302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Категории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граждан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</a:t>
                      </a:r>
                      <a:r>
                        <a:rPr lang="en-US" sz="900" b="1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соглашению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27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Вид</a:t>
                      </a:r>
                      <a:r>
                        <a:rPr lang="en-US" sz="1000" b="1" spc="-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договора</a:t>
                      </a:r>
                      <a:r>
                        <a:rPr lang="en-US" sz="1000" b="1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между</a:t>
                      </a:r>
                      <a:r>
                        <a:rPr lang="en-US" sz="10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организацией</a:t>
                      </a:r>
                      <a:r>
                        <a:rPr lang="en-US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en-US" sz="10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осуществляющей</a:t>
                      </a:r>
                      <a:r>
                        <a:rPr lang="en-US" sz="1000" b="1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образовательную</a:t>
                      </a:r>
                      <a:r>
                        <a:rPr lang="en-US" sz="1000" b="1" spc="-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деятельность</a:t>
                      </a:r>
                      <a:r>
                        <a:rPr lang="en-US" sz="10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en-US" sz="1000" b="1" spc="-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слушателем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6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0180" marR="165100" indent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Двусторонний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обязательством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слушателя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зарегистрироваться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в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качестве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индивидуального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предпринимателя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033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крестьянского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фермерского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хозяйства</a:t>
                      </a:r>
                      <a:r>
                        <a:rPr lang="en-US" sz="900" spc="-1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или</a:t>
                      </a:r>
                      <a:r>
                        <a:rPr lang="en-US" sz="900" spc="-1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начать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0330" marR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применять</a:t>
                      </a:r>
                      <a:r>
                        <a:rPr lang="en-US" sz="900" spc="-1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специальный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0330" marR="94615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налоговый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режим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«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Налог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профессиональный</a:t>
                      </a:r>
                      <a:r>
                        <a:rPr lang="en-US" sz="900" spc="-1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доход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3779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Двусторонний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обязательством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слушателя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трудоустроиться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сохранить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трудовые</a:t>
                      </a:r>
                      <a:r>
                        <a:rPr lang="en-US" sz="900" spc="-1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отношения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), в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7475" marR="109220"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случае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если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Исполнитель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одновременно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выступает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в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качестве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Работодателя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для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Обучающегося</a:t>
                      </a:r>
                      <a:r>
                        <a:rPr lang="en-US" sz="900" spc="-5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 marR="192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Трехсторонний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Обучающимся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и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Работодателем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295" marR="192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предусматривающий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57480" marR="146685"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обязательства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связанные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с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трудоустройством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сохранением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трудовых</a:t>
                      </a:r>
                      <a:r>
                        <a:rPr lang="en-US" sz="900" spc="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отношений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)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Обучающегося</a:t>
                      </a:r>
                      <a:r>
                        <a:rPr lang="en-US" sz="900" spc="-23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Трехсторонний</a:t>
                      </a:r>
                      <a:r>
                        <a:rPr lang="en-US" sz="900" b="1" spc="-2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2710" marR="78740" indent="139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между Образовательной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организацией, Обучающимся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en-US" sz="900" spc="-1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Органом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службы</a:t>
                      </a:r>
                      <a:r>
                        <a:rPr lang="en-US" sz="900" spc="-2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занятости,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7955" marR="13906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предусматривающий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5570" marR="106680" indent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обязательства, связанные с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занятостью Обучающегося, в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случае, если с Обучающимся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не заключен один из других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договоров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36">
                <a:tc>
                  <a:txBody>
                    <a:bodyPr/>
                    <a:lstStyle/>
                    <a:p>
                      <a:pPr marL="67945" marR="133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граждане в возрасте 50 лет и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старше,</a:t>
                      </a:r>
                      <a:r>
                        <a:rPr lang="en-US" sz="900" spc="-1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граждане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предпенсионного</a:t>
                      </a:r>
                      <a:r>
                        <a:rPr lang="en-US" sz="900" spc="-1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возраста;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9065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en-US" sz="900" spc="-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разработке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en-US" sz="900" spc="-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пока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780" marR="13906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используем</a:t>
                      </a:r>
                      <a:r>
                        <a:rPr lang="en-US" sz="900" spc="-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трехсторонний</a:t>
                      </a:r>
                      <a:r>
                        <a:rPr lang="en-US" sz="900" spc="-23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spc="-1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работодателем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23">
                <a:tc>
                  <a:txBody>
                    <a:bodyPr/>
                    <a:lstStyle/>
                    <a:p>
                      <a:pPr marL="67945" marR="774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женщины, находящиеся в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отпуске по уходу за ребенком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достижения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им</a:t>
                      </a:r>
                      <a:r>
                        <a:rPr lang="en-US" sz="900" spc="-2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возраста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лет;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9065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en-US" sz="900" spc="-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разработке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en-US" sz="900" spc="-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пока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780" marR="13906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используем</a:t>
                      </a:r>
                      <a:r>
                        <a:rPr lang="en-US" sz="900" spc="-5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трехсторонний</a:t>
                      </a:r>
                      <a:r>
                        <a:rPr lang="en-US" sz="900" spc="-23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spc="-1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работодателем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11">
                <a:tc>
                  <a:txBody>
                    <a:bodyPr/>
                    <a:lstStyle/>
                    <a:p>
                      <a:pPr marL="67945" marR="302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женщины, не состоящие в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трудовых</a:t>
                      </a:r>
                      <a:r>
                        <a:rPr lang="en-US" sz="900" spc="-1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отношениях и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marR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имеющие детей дошкольного</a:t>
                      </a:r>
                      <a:r>
                        <a:rPr lang="en-US" sz="900" spc="-23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возраста в возрасте от 0 до 7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лет включительно;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146050" marR="139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разработке,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пока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780" marR="139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используем</a:t>
                      </a:r>
                      <a:r>
                        <a:rPr lang="en-US" sz="900" spc="-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трехсторонний</a:t>
                      </a:r>
                      <a:r>
                        <a:rPr lang="en-US" sz="900" spc="-23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spc="-1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 работодателем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23">
                <a:tc>
                  <a:txBody>
                    <a:bodyPr/>
                    <a:lstStyle/>
                    <a:p>
                      <a:pPr marL="67945" marR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молодежь в возрасте до 35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лет включительно,</a:t>
                      </a:r>
                      <a:r>
                        <a:rPr lang="en-US" sz="900" spc="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относящаяся</a:t>
                      </a:r>
                      <a:r>
                        <a:rPr lang="en-US" sz="900" spc="-2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определенным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категориям*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9065" algn="ctr">
                        <a:lnSpc>
                          <a:spcPct val="115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разработке,</a:t>
                      </a:r>
                      <a:r>
                        <a:rPr lang="en-US" sz="900" spc="-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пока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780" marR="139065" algn="ctr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используем</a:t>
                      </a:r>
                      <a:r>
                        <a:rPr lang="en-US" sz="900" spc="-5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трехсторонний</a:t>
                      </a:r>
                      <a:r>
                        <a:rPr lang="en-US" sz="900" spc="-23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договор</a:t>
                      </a:r>
                      <a:r>
                        <a:rPr lang="en-US" sz="900" spc="-15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 работодателем</a:t>
                      </a:r>
                      <a:endParaRPr lang="ru-RU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73">
                <a:tc>
                  <a:txBody>
                    <a:bodyPr/>
                    <a:lstStyle/>
                    <a:p>
                      <a:pPr marL="6794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безработные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зарегистрированные</a:t>
                      </a:r>
                      <a:r>
                        <a:rPr lang="en-US" sz="900" spc="-1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>
                        <a:lnSpc>
                          <a:spcPts val="12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органах</a:t>
                      </a:r>
                      <a:r>
                        <a:rPr lang="en-US" sz="900" spc="-2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службы</a:t>
                      </a:r>
                      <a:r>
                        <a:rPr lang="en-US" sz="900" spc="-1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занятости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09120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373216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021288"/>
            <a:ext cx="216088" cy="2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45224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021288"/>
            <a:ext cx="216088" cy="2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068960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717032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725144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445224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021288"/>
            <a:ext cx="18859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zrodina_ae\Downloads\07-06-2022_04-58-50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6984776" cy="2875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204864"/>
            <a:ext cx="4080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Пройдите по ссылке: </a:t>
            </a:r>
          </a:p>
          <a:p>
            <a:r>
              <a:rPr lang="en-US" dirty="0" smtClean="0">
                <a:hlinkClick r:id="rId3"/>
              </a:rPr>
              <a:t>https://trudvsem.ru/educational-programs</a:t>
            </a:r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откроется каталог программ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896448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В зависимости от образовательной программы в учебном процессе могут быть использованы дистанционные и электронные технологии. </a:t>
            </a:r>
          </a:p>
          <a:p>
            <a:endParaRPr lang="ru-RU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Подать заявку на прохождение обучения, выбрав программу из перечня образовательных программ, доступных в регионе в разрезе федеральных операторов и образовательных организаций, можно на Портале Общероссийская база вакансий «Работа в России» (</a:t>
            </a:r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</a:rPr>
              <a:t>trudvsem.ru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), перейдя по ссылке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https://trudvsem.ru/information/pages/support-employment.</a:t>
            </a:r>
            <a:endParaRPr lang="ru-RU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zrodina_ae\Downloads\07-06-2022_04-58-50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5975285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108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49854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Начните вводить название программы,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которую вы выбрали в форме заявки на сайте.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Обращаем внимание, что на портале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бывают сбои. Если вы не можете найти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свою программу обучения, попробуйте оставить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только  первое слово из названия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нажмите «НАЙТИ»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ezrodina_ae\Downloads\07-06-2022_04-58-50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919" y="3789040"/>
            <a:ext cx="6584081" cy="29097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78039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Обратите внимание: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после выбора программы вас перенаправит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страницу входа через портал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Гоуслуг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Чтобы подтвердить заявку, необходимо иметь статус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Подтвержденной учетной записи на портале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Госуслуг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Узнать о том, как получить этот статус, вы можете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ссылке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у вас уже Подтвержденная учетная запись, авторизуйтесь и переходите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следующему этапу.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6000" dirty="0"/>
          </a:p>
        </p:txBody>
      </p:sp>
      <p:pic>
        <p:nvPicPr>
          <p:cNvPr id="20483" name="Picture 3" descr="C:\Users\bezrodina_ae\Downloads\444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00388"/>
            <a:ext cx="6804248" cy="34160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2349" y="1484784"/>
            <a:ext cx="8841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вы выбираете категорию «Женщины, имеющие детей дошкольного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возраста,  имеющие детей дошкольного возраста, не состоящие в трудовых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отношениях» или «Женщины, находящиеся в отпуске по уходу  за ребенком до 3-х лет»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вам также необходимо будет заполнить информацию о ребенке (ФИО, дата рождения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реквизиты свидетельства о рождении»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6000" dirty="0"/>
          </a:p>
        </p:txBody>
      </p:sp>
      <p:pic>
        <p:nvPicPr>
          <p:cNvPr id="21506" name="Picture 2" descr="C:\Users\bezrodina_ae\Downloads\07-06-2022_04-58-50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951" y="3573016"/>
            <a:ext cx="6100049" cy="3045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85427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Выберите место оказания услуг.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Имеется в виду Центр занятости населения, в котором вам необходимо будет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предоставить  документы, подтверждающие категорию.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Внимание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после подтверждения заявки вам необходимо в течение 3 рабочих дней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обратиться  в Центр занятости населения, который выберете в данном разделе.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вы не обратились в Центр занятости населения в установленный срок,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ваша заявка будет аннулирована.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798</Words>
  <Application>Microsoft Office PowerPoint</Application>
  <PresentationFormat>Экран (4:3)</PresentationFormat>
  <Paragraphs>161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Безродина Анжела Евгеньевна</dc:creator>
  <cp:lastModifiedBy>bezrodina_ae</cp:lastModifiedBy>
  <cp:revision>85</cp:revision>
  <dcterms:created xsi:type="dcterms:W3CDTF">2022-06-06T15:19:37Z</dcterms:created>
  <dcterms:modified xsi:type="dcterms:W3CDTF">2022-06-07T06:11:52Z</dcterms:modified>
</cp:coreProperties>
</file>